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5E93C-ADEF-418A-B791-7BEB10A653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B153-731A-499A-A421-95A1F883F31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🔥 </a:t>
          </a:r>
          <a:r>
            <a:rPr lang="pt-BR" b="1" i="0" baseline="0"/>
            <a:t>Causa do incêndio</a:t>
          </a:r>
          <a:r>
            <a:rPr lang="pt-BR" b="0" i="0" baseline="0"/>
            <a:t> (humana, natural ou desconhecida)</a:t>
          </a:r>
          <a:endParaRPr lang="en-US"/>
        </a:p>
      </dgm:t>
    </dgm:pt>
    <dgm:pt modelId="{4450116E-FF73-4D61-804D-430A0F226FF5}" type="parTrans" cxnId="{5553109E-E520-464B-9763-27F6674B9489}">
      <dgm:prSet/>
      <dgm:spPr/>
      <dgm:t>
        <a:bodyPr/>
        <a:lstStyle/>
        <a:p>
          <a:endParaRPr lang="en-US"/>
        </a:p>
      </dgm:t>
    </dgm:pt>
    <dgm:pt modelId="{7CA7B4D0-49A8-476A-B2C8-B6BEFC0DD6D4}" type="sibTrans" cxnId="{5553109E-E520-464B-9763-27F6674B9489}">
      <dgm:prSet/>
      <dgm:spPr/>
      <dgm:t>
        <a:bodyPr/>
        <a:lstStyle/>
        <a:p>
          <a:endParaRPr lang="en-US"/>
        </a:p>
      </dgm:t>
    </dgm:pt>
    <dgm:pt modelId="{BEB43A47-380B-472C-BCAF-A293EA0CBC6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📍 </a:t>
          </a:r>
          <a:r>
            <a:rPr lang="pt-BR" b="1" i="0" baseline="0"/>
            <a:t>Estado onde ocorreu</a:t>
          </a:r>
          <a:endParaRPr lang="en-US"/>
        </a:p>
      </dgm:t>
    </dgm:pt>
    <dgm:pt modelId="{35472296-B8F2-4B18-99AC-3D7E45C5B15F}" type="parTrans" cxnId="{921C48DF-4380-4FBD-A680-E9F3029DDCCD}">
      <dgm:prSet/>
      <dgm:spPr/>
      <dgm:t>
        <a:bodyPr/>
        <a:lstStyle/>
        <a:p>
          <a:endParaRPr lang="en-US"/>
        </a:p>
      </dgm:t>
    </dgm:pt>
    <dgm:pt modelId="{64AC5FBC-0B46-406E-BD7B-583EEC5E6CCB}" type="sibTrans" cxnId="{921C48DF-4380-4FBD-A680-E9F3029DDCCD}">
      <dgm:prSet/>
      <dgm:spPr/>
      <dgm:t>
        <a:bodyPr/>
        <a:lstStyle/>
        <a:p>
          <a:endParaRPr lang="en-US"/>
        </a:p>
      </dgm:t>
    </dgm:pt>
    <dgm:pt modelId="{001D1163-F2AE-435B-BF09-3BD478BCD5B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📅 </a:t>
          </a:r>
          <a:r>
            <a:rPr lang="pt-BR" b="1" i="0" baseline="0"/>
            <a:t>Data e mês</a:t>
          </a:r>
          <a:r>
            <a:rPr lang="pt-BR" b="0" i="0" baseline="0"/>
            <a:t> (análise de sazonalidade)</a:t>
          </a:r>
          <a:endParaRPr lang="en-US"/>
        </a:p>
      </dgm:t>
    </dgm:pt>
    <dgm:pt modelId="{7D946652-1EF6-42F6-A710-325AC6D50426}" type="parTrans" cxnId="{848A1457-7444-408D-A057-E55E3C2933BC}">
      <dgm:prSet/>
      <dgm:spPr/>
      <dgm:t>
        <a:bodyPr/>
        <a:lstStyle/>
        <a:p>
          <a:endParaRPr lang="en-US"/>
        </a:p>
      </dgm:t>
    </dgm:pt>
    <dgm:pt modelId="{425DE406-6855-4450-AEDF-897D1EBC758A}" type="sibTrans" cxnId="{848A1457-7444-408D-A057-E55E3C2933BC}">
      <dgm:prSet/>
      <dgm:spPr/>
      <dgm:t>
        <a:bodyPr/>
        <a:lstStyle/>
        <a:p>
          <a:endParaRPr lang="en-US"/>
        </a:p>
      </dgm:t>
    </dgm:pt>
    <dgm:pt modelId="{2118A1C3-BFFA-430E-8164-719FBC42991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🌲 </a:t>
          </a:r>
          <a:r>
            <a:rPr lang="pt-BR" b="1" i="0" baseline="0"/>
            <a:t>Tamanho do incêndio (em acres)</a:t>
          </a:r>
          <a:endParaRPr lang="en-US"/>
        </a:p>
      </dgm:t>
    </dgm:pt>
    <dgm:pt modelId="{69454DCD-FD2E-42A0-ACCC-A73B4AD0CC14}" type="parTrans" cxnId="{F5F9B2A3-CA40-4D5C-BC39-6EBAB4AC05CA}">
      <dgm:prSet/>
      <dgm:spPr/>
      <dgm:t>
        <a:bodyPr/>
        <a:lstStyle/>
        <a:p>
          <a:endParaRPr lang="en-US"/>
        </a:p>
      </dgm:t>
    </dgm:pt>
    <dgm:pt modelId="{87DA31AC-3AB4-42AF-A4F8-FAD3E1ECD163}" type="sibTrans" cxnId="{F5F9B2A3-CA40-4D5C-BC39-6EBAB4AC05CA}">
      <dgm:prSet/>
      <dgm:spPr/>
      <dgm:t>
        <a:bodyPr/>
        <a:lstStyle/>
        <a:p>
          <a:endParaRPr lang="en-US"/>
        </a:p>
      </dgm:t>
    </dgm:pt>
    <dgm:pt modelId="{CA2F8B1B-C959-4FBA-879D-CD6AEC997710}" type="pres">
      <dgm:prSet presAssocID="{77B5E93C-ADEF-418A-B791-7BEB10A6534A}" presName="root" presStyleCnt="0">
        <dgm:presLayoutVars>
          <dgm:dir/>
          <dgm:resizeHandles val="exact"/>
        </dgm:presLayoutVars>
      </dgm:prSet>
      <dgm:spPr/>
    </dgm:pt>
    <dgm:pt modelId="{78C77621-1C94-4A78-916E-7410966ECCF7}" type="pres">
      <dgm:prSet presAssocID="{180EB153-731A-499A-A421-95A1F883F317}" presName="compNode" presStyleCnt="0"/>
      <dgm:spPr/>
    </dgm:pt>
    <dgm:pt modelId="{F1B971E3-CEFD-45F6-BB60-ADA03DE38678}" type="pres">
      <dgm:prSet presAssocID="{180EB153-731A-499A-A421-95A1F883F3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amável"/>
        </a:ext>
      </dgm:extLst>
    </dgm:pt>
    <dgm:pt modelId="{9FABFC3F-C83F-442E-8598-9FBF48760C3F}" type="pres">
      <dgm:prSet presAssocID="{180EB153-731A-499A-A421-95A1F883F317}" presName="spaceRect" presStyleCnt="0"/>
      <dgm:spPr/>
    </dgm:pt>
    <dgm:pt modelId="{E1FC77E4-51EC-4584-918C-70BD747171A6}" type="pres">
      <dgm:prSet presAssocID="{180EB153-731A-499A-A421-95A1F883F317}" presName="textRect" presStyleLbl="revTx" presStyleIdx="0" presStyleCnt="4">
        <dgm:presLayoutVars>
          <dgm:chMax val="1"/>
          <dgm:chPref val="1"/>
        </dgm:presLayoutVars>
      </dgm:prSet>
      <dgm:spPr/>
    </dgm:pt>
    <dgm:pt modelId="{F9E6A219-D729-4AB0-BAD0-3F9609FD74DF}" type="pres">
      <dgm:prSet presAssocID="{7CA7B4D0-49A8-476A-B2C8-B6BEFC0DD6D4}" presName="sibTrans" presStyleCnt="0"/>
      <dgm:spPr/>
    </dgm:pt>
    <dgm:pt modelId="{22925CAF-F150-433F-BA15-668A930B3375}" type="pres">
      <dgm:prSet presAssocID="{BEB43A47-380B-472C-BCAF-A293EA0CBC66}" presName="compNode" presStyleCnt="0"/>
      <dgm:spPr/>
    </dgm:pt>
    <dgm:pt modelId="{EB2DF584-80D5-49C8-A4BE-9B5A83E78759}" type="pres">
      <dgm:prSet presAssocID="{BEB43A47-380B-472C-BCAF-A293EA0CBC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121293B-F26E-4571-A76C-9A362C425EC8}" type="pres">
      <dgm:prSet presAssocID="{BEB43A47-380B-472C-BCAF-A293EA0CBC66}" presName="spaceRect" presStyleCnt="0"/>
      <dgm:spPr/>
    </dgm:pt>
    <dgm:pt modelId="{99BEF46D-7B9C-4CD5-9FEB-EB4ECE23DD8E}" type="pres">
      <dgm:prSet presAssocID="{BEB43A47-380B-472C-BCAF-A293EA0CBC66}" presName="textRect" presStyleLbl="revTx" presStyleIdx="1" presStyleCnt="4">
        <dgm:presLayoutVars>
          <dgm:chMax val="1"/>
          <dgm:chPref val="1"/>
        </dgm:presLayoutVars>
      </dgm:prSet>
      <dgm:spPr/>
    </dgm:pt>
    <dgm:pt modelId="{7D263CC1-97ED-448E-BFE1-8E2667C3E409}" type="pres">
      <dgm:prSet presAssocID="{64AC5FBC-0B46-406E-BD7B-583EEC5E6CCB}" presName="sibTrans" presStyleCnt="0"/>
      <dgm:spPr/>
    </dgm:pt>
    <dgm:pt modelId="{71B04662-1593-4488-AE56-0AC27F64C00C}" type="pres">
      <dgm:prSet presAssocID="{001D1163-F2AE-435B-BF09-3BD478BCD5B9}" presName="compNode" presStyleCnt="0"/>
      <dgm:spPr/>
    </dgm:pt>
    <dgm:pt modelId="{F82E575D-C528-4DB1-8ADE-6B619AAAE694}" type="pres">
      <dgm:prSet presAssocID="{001D1163-F2AE-435B-BF09-3BD478BCD5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E9B8DDE7-6C6D-4AA0-B1BF-33139F399126}" type="pres">
      <dgm:prSet presAssocID="{001D1163-F2AE-435B-BF09-3BD478BCD5B9}" presName="spaceRect" presStyleCnt="0"/>
      <dgm:spPr/>
    </dgm:pt>
    <dgm:pt modelId="{E603896E-D58A-42D9-AF59-1D61313AD24C}" type="pres">
      <dgm:prSet presAssocID="{001D1163-F2AE-435B-BF09-3BD478BCD5B9}" presName="textRect" presStyleLbl="revTx" presStyleIdx="2" presStyleCnt="4">
        <dgm:presLayoutVars>
          <dgm:chMax val="1"/>
          <dgm:chPref val="1"/>
        </dgm:presLayoutVars>
      </dgm:prSet>
      <dgm:spPr/>
    </dgm:pt>
    <dgm:pt modelId="{94DA2BDB-780D-4936-BF99-E770DA644A31}" type="pres">
      <dgm:prSet presAssocID="{425DE406-6855-4450-AEDF-897D1EBC758A}" presName="sibTrans" presStyleCnt="0"/>
      <dgm:spPr/>
    </dgm:pt>
    <dgm:pt modelId="{469E44C5-6A71-4F25-8A52-3E074CBD7E2B}" type="pres">
      <dgm:prSet presAssocID="{2118A1C3-BFFA-430E-8164-719FBC429911}" presName="compNode" presStyleCnt="0"/>
      <dgm:spPr/>
    </dgm:pt>
    <dgm:pt modelId="{504E60EA-62DB-4342-8E49-39CE346E6AFC}" type="pres">
      <dgm:prSet presAssocID="{2118A1C3-BFFA-430E-8164-719FBC4299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gueira"/>
        </a:ext>
      </dgm:extLst>
    </dgm:pt>
    <dgm:pt modelId="{2F6D59A3-517C-4B49-902C-7C088E851243}" type="pres">
      <dgm:prSet presAssocID="{2118A1C3-BFFA-430E-8164-719FBC429911}" presName="spaceRect" presStyleCnt="0"/>
      <dgm:spPr/>
    </dgm:pt>
    <dgm:pt modelId="{6FEB5D6E-7124-47B6-AFC3-CED78419A9CF}" type="pres">
      <dgm:prSet presAssocID="{2118A1C3-BFFA-430E-8164-719FBC4299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78D412-8B65-4BCA-BDC3-A1116F434438}" type="presOf" srcId="{001D1163-F2AE-435B-BF09-3BD478BCD5B9}" destId="{E603896E-D58A-42D9-AF59-1D61313AD24C}" srcOrd="0" destOrd="0" presId="urn:microsoft.com/office/officeart/2018/2/layout/IconLabelList"/>
    <dgm:cxn modelId="{DCA34F18-81E4-4428-87AC-6BA45DD142D9}" type="presOf" srcId="{180EB153-731A-499A-A421-95A1F883F317}" destId="{E1FC77E4-51EC-4584-918C-70BD747171A6}" srcOrd="0" destOrd="0" presId="urn:microsoft.com/office/officeart/2018/2/layout/IconLabelList"/>
    <dgm:cxn modelId="{6B186629-31EA-4216-9F8A-88771556495B}" type="presOf" srcId="{BEB43A47-380B-472C-BCAF-A293EA0CBC66}" destId="{99BEF46D-7B9C-4CD5-9FEB-EB4ECE23DD8E}" srcOrd="0" destOrd="0" presId="urn:microsoft.com/office/officeart/2018/2/layout/IconLabelList"/>
    <dgm:cxn modelId="{848A1457-7444-408D-A057-E55E3C2933BC}" srcId="{77B5E93C-ADEF-418A-B791-7BEB10A6534A}" destId="{001D1163-F2AE-435B-BF09-3BD478BCD5B9}" srcOrd="2" destOrd="0" parTransId="{7D946652-1EF6-42F6-A710-325AC6D50426}" sibTransId="{425DE406-6855-4450-AEDF-897D1EBC758A}"/>
    <dgm:cxn modelId="{5553109E-E520-464B-9763-27F6674B9489}" srcId="{77B5E93C-ADEF-418A-B791-7BEB10A6534A}" destId="{180EB153-731A-499A-A421-95A1F883F317}" srcOrd="0" destOrd="0" parTransId="{4450116E-FF73-4D61-804D-430A0F226FF5}" sibTransId="{7CA7B4D0-49A8-476A-B2C8-B6BEFC0DD6D4}"/>
    <dgm:cxn modelId="{F5F9B2A3-CA40-4D5C-BC39-6EBAB4AC05CA}" srcId="{77B5E93C-ADEF-418A-B791-7BEB10A6534A}" destId="{2118A1C3-BFFA-430E-8164-719FBC429911}" srcOrd="3" destOrd="0" parTransId="{69454DCD-FD2E-42A0-ACCC-A73B4AD0CC14}" sibTransId="{87DA31AC-3AB4-42AF-A4F8-FAD3E1ECD163}"/>
    <dgm:cxn modelId="{3DEA59BE-57EE-491C-AC99-A0625D003C45}" type="presOf" srcId="{2118A1C3-BFFA-430E-8164-719FBC429911}" destId="{6FEB5D6E-7124-47B6-AFC3-CED78419A9CF}" srcOrd="0" destOrd="0" presId="urn:microsoft.com/office/officeart/2018/2/layout/IconLabelList"/>
    <dgm:cxn modelId="{147946DB-20B1-45A1-909C-501389C60067}" type="presOf" srcId="{77B5E93C-ADEF-418A-B791-7BEB10A6534A}" destId="{CA2F8B1B-C959-4FBA-879D-CD6AEC997710}" srcOrd="0" destOrd="0" presId="urn:microsoft.com/office/officeart/2018/2/layout/IconLabelList"/>
    <dgm:cxn modelId="{921C48DF-4380-4FBD-A680-E9F3029DDCCD}" srcId="{77B5E93C-ADEF-418A-B791-7BEB10A6534A}" destId="{BEB43A47-380B-472C-BCAF-A293EA0CBC66}" srcOrd="1" destOrd="0" parTransId="{35472296-B8F2-4B18-99AC-3D7E45C5B15F}" sibTransId="{64AC5FBC-0B46-406E-BD7B-583EEC5E6CCB}"/>
    <dgm:cxn modelId="{9D6CD5D2-7283-47EE-897D-CC483ACD9DDA}" type="presParOf" srcId="{CA2F8B1B-C959-4FBA-879D-CD6AEC997710}" destId="{78C77621-1C94-4A78-916E-7410966ECCF7}" srcOrd="0" destOrd="0" presId="urn:microsoft.com/office/officeart/2018/2/layout/IconLabelList"/>
    <dgm:cxn modelId="{0C4550C5-5F64-42D0-BD95-19F77EBF2E70}" type="presParOf" srcId="{78C77621-1C94-4A78-916E-7410966ECCF7}" destId="{F1B971E3-CEFD-45F6-BB60-ADA03DE38678}" srcOrd="0" destOrd="0" presId="urn:microsoft.com/office/officeart/2018/2/layout/IconLabelList"/>
    <dgm:cxn modelId="{70D0C2F5-D61E-47CF-B2B6-FA9752A9820E}" type="presParOf" srcId="{78C77621-1C94-4A78-916E-7410966ECCF7}" destId="{9FABFC3F-C83F-442E-8598-9FBF48760C3F}" srcOrd="1" destOrd="0" presId="urn:microsoft.com/office/officeart/2018/2/layout/IconLabelList"/>
    <dgm:cxn modelId="{4EABF747-06E8-4559-AC57-0A8586610B63}" type="presParOf" srcId="{78C77621-1C94-4A78-916E-7410966ECCF7}" destId="{E1FC77E4-51EC-4584-918C-70BD747171A6}" srcOrd="2" destOrd="0" presId="urn:microsoft.com/office/officeart/2018/2/layout/IconLabelList"/>
    <dgm:cxn modelId="{13D19CC6-0B85-4FAC-A070-B8A420048386}" type="presParOf" srcId="{CA2F8B1B-C959-4FBA-879D-CD6AEC997710}" destId="{F9E6A219-D729-4AB0-BAD0-3F9609FD74DF}" srcOrd="1" destOrd="0" presId="urn:microsoft.com/office/officeart/2018/2/layout/IconLabelList"/>
    <dgm:cxn modelId="{0B6EA7B5-17F2-4DA1-B53C-9237E81BC136}" type="presParOf" srcId="{CA2F8B1B-C959-4FBA-879D-CD6AEC997710}" destId="{22925CAF-F150-433F-BA15-668A930B3375}" srcOrd="2" destOrd="0" presId="urn:microsoft.com/office/officeart/2018/2/layout/IconLabelList"/>
    <dgm:cxn modelId="{C08F8137-4767-4716-A58D-B70B7E99122D}" type="presParOf" srcId="{22925CAF-F150-433F-BA15-668A930B3375}" destId="{EB2DF584-80D5-49C8-A4BE-9B5A83E78759}" srcOrd="0" destOrd="0" presId="urn:microsoft.com/office/officeart/2018/2/layout/IconLabelList"/>
    <dgm:cxn modelId="{C855F1BE-783E-4050-825A-29C0F8895DBF}" type="presParOf" srcId="{22925CAF-F150-433F-BA15-668A930B3375}" destId="{1121293B-F26E-4571-A76C-9A362C425EC8}" srcOrd="1" destOrd="0" presId="urn:microsoft.com/office/officeart/2018/2/layout/IconLabelList"/>
    <dgm:cxn modelId="{0C582DC3-DE1D-4D35-9C49-EFC00D48F6DE}" type="presParOf" srcId="{22925CAF-F150-433F-BA15-668A930B3375}" destId="{99BEF46D-7B9C-4CD5-9FEB-EB4ECE23DD8E}" srcOrd="2" destOrd="0" presId="urn:microsoft.com/office/officeart/2018/2/layout/IconLabelList"/>
    <dgm:cxn modelId="{2E3DA950-B5C3-4725-B971-6DBB22504D6F}" type="presParOf" srcId="{CA2F8B1B-C959-4FBA-879D-CD6AEC997710}" destId="{7D263CC1-97ED-448E-BFE1-8E2667C3E409}" srcOrd="3" destOrd="0" presId="urn:microsoft.com/office/officeart/2018/2/layout/IconLabelList"/>
    <dgm:cxn modelId="{48EAC36A-60D3-49FE-B553-173FE32D656E}" type="presParOf" srcId="{CA2F8B1B-C959-4FBA-879D-CD6AEC997710}" destId="{71B04662-1593-4488-AE56-0AC27F64C00C}" srcOrd="4" destOrd="0" presId="urn:microsoft.com/office/officeart/2018/2/layout/IconLabelList"/>
    <dgm:cxn modelId="{851249F3-4F14-41C9-9997-A1D1DB777C62}" type="presParOf" srcId="{71B04662-1593-4488-AE56-0AC27F64C00C}" destId="{F82E575D-C528-4DB1-8ADE-6B619AAAE694}" srcOrd="0" destOrd="0" presId="urn:microsoft.com/office/officeart/2018/2/layout/IconLabelList"/>
    <dgm:cxn modelId="{7B807827-061A-46C2-B2DE-CF5695224275}" type="presParOf" srcId="{71B04662-1593-4488-AE56-0AC27F64C00C}" destId="{E9B8DDE7-6C6D-4AA0-B1BF-33139F399126}" srcOrd="1" destOrd="0" presId="urn:microsoft.com/office/officeart/2018/2/layout/IconLabelList"/>
    <dgm:cxn modelId="{FDA452E0-9407-4300-8138-9894B0BF7B89}" type="presParOf" srcId="{71B04662-1593-4488-AE56-0AC27F64C00C}" destId="{E603896E-D58A-42D9-AF59-1D61313AD24C}" srcOrd="2" destOrd="0" presId="urn:microsoft.com/office/officeart/2018/2/layout/IconLabelList"/>
    <dgm:cxn modelId="{7FB33901-4B1C-4527-AA59-35FF639F09BC}" type="presParOf" srcId="{CA2F8B1B-C959-4FBA-879D-CD6AEC997710}" destId="{94DA2BDB-780D-4936-BF99-E770DA644A31}" srcOrd="5" destOrd="0" presId="urn:microsoft.com/office/officeart/2018/2/layout/IconLabelList"/>
    <dgm:cxn modelId="{23817777-DB3E-4426-8E79-F1238710645D}" type="presParOf" srcId="{CA2F8B1B-C959-4FBA-879D-CD6AEC997710}" destId="{469E44C5-6A71-4F25-8A52-3E074CBD7E2B}" srcOrd="6" destOrd="0" presId="urn:microsoft.com/office/officeart/2018/2/layout/IconLabelList"/>
    <dgm:cxn modelId="{7E470B9C-CD11-477E-A617-AD47B95FD3AB}" type="presParOf" srcId="{469E44C5-6A71-4F25-8A52-3E074CBD7E2B}" destId="{504E60EA-62DB-4342-8E49-39CE346E6AFC}" srcOrd="0" destOrd="0" presId="urn:microsoft.com/office/officeart/2018/2/layout/IconLabelList"/>
    <dgm:cxn modelId="{60F0155B-7DFB-4795-B63C-515B188BE252}" type="presParOf" srcId="{469E44C5-6A71-4F25-8A52-3E074CBD7E2B}" destId="{2F6D59A3-517C-4B49-902C-7C088E851243}" srcOrd="1" destOrd="0" presId="urn:microsoft.com/office/officeart/2018/2/layout/IconLabelList"/>
    <dgm:cxn modelId="{09BE3711-B026-4981-A9AC-E599ECEC52A1}" type="presParOf" srcId="{469E44C5-6A71-4F25-8A52-3E074CBD7E2B}" destId="{6FEB5D6E-7124-47B6-AFC3-CED78419A9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A6BA7-AC0C-41B5-BF5F-891BA1F46C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2293A006-8F5B-4B05-982B-AD99F27CC38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A maioria dos incêndios ocorre no </a:t>
          </a:r>
          <a:r>
            <a:rPr lang="pt-BR" b="1" i="0" baseline="0"/>
            <a:t>verão e início do outono</a:t>
          </a:r>
          <a:r>
            <a:rPr lang="pt-BR" b="0" i="0" baseline="0"/>
            <a:t>.</a:t>
          </a:r>
          <a:endParaRPr lang="en-US"/>
        </a:p>
      </dgm:t>
    </dgm:pt>
    <dgm:pt modelId="{B1670CAF-DB13-4F2E-9216-6E22D4494F44}" type="parTrans" cxnId="{34E74F42-FB21-4E6C-BE59-F4999A24C99F}">
      <dgm:prSet/>
      <dgm:spPr/>
      <dgm:t>
        <a:bodyPr/>
        <a:lstStyle/>
        <a:p>
          <a:endParaRPr lang="en-US"/>
        </a:p>
      </dgm:t>
    </dgm:pt>
    <dgm:pt modelId="{C29DEEA2-AA5B-406E-BDB3-AE13839E7ED4}" type="sibTrans" cxnId="{34E74F42-FB21-4E6C-BE59-F4999A24C9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3D8099-5F2B-442D-9001-F81A8C5F51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 baseline="0"/>
            <a:t>Período crítico:</a:t>
          </a:r>
          <a:r>
            <a:rPr lang="pt-BR" b="0" i="0" baseline="0"/>
            <a:t> meses de </a:t>
          </a:r>
          <a:r>
            <a:rPr lang="pt-BR" b="1" i="0" baseline="0"/>
            <a:t>junho a setembro</a:t>
          </a:r>
          <a:r>
            <a:rPr lang="pt-BR" b="0" i="0" baseline="0"/>
            <a:t>.</a:t>
          </a:r>
          <a:endParaRPr lang="en-US"/>
        </a:p>
      </dgm:t>
    </dgm:pt>
    <dgm:pt modelId="{68A7ABD9-2F44-4EA0-8EA3-C135D9DB6A30}" type="parTrans" cxnId="{C7663BE4-33F0-4D22-8CD0-E277114F34E0}">
      <dgm:prSet/>
      <dgm:spPr/>
      <dgm:t>
        <a:bodyPr/>
        <a:lstStyle/>
        <a:p>
          <a:endParaRPr lang="en-US"/>
        </a:p>
      </dgm:t>
    </dgm:pt>
    <dgm:pt modelId="{CC38CDD2-ED85-462F-8070-8780734F769E}" type="sibTrans" cxnId="{C7663BE4-33F0-4D22-8CD0-E277114F34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7673BE-2B6B-42C5-AF51-B600A6FB802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Sazonalidade associada a clima seco, altas temperaturas e ventos fortes.</a:t>
          </a:r>
          <a:endParaRPr lang="en-US"/>
        </a:p>
      </dgm:t>
    </dgm:pt>
    <dgm:pt modelId="{B73E3076-7C42-4019-9E04-54E740E907B9}" type="parTrans" cxnId="{455CA281-2D28-49E9-85D8-EED40DA0F751}">
      <dgm:prSet/>
      <dgm:spPr/>
      <dgm:t>
        <a:bodyPr/>
        <a:lstStyle/>
        <a:p>
          <a:endParaRPr lang="en-US"/>
        </a:p>
      </dgm:t>
    </dgm:pt>
    <dgm:pt modelId="{C24F51CA-1CF3-4620-8968-0055D11B04ED}" type="sibTrans" cxnId="{455CA281-2D28-49E9-85D8-EED40DA0F751}">
      <dgm:prSet/>
      <dgm:spPr/>
      <dgm:t>
        <a:bodyPr/>
        <a:lstStyle/>
        <a:p>
          <a:endParaRPr lang="en-US"/>
        </a:p>
      </dgm:t>
    </dgm:pt>
    <dgm:pt modelId="{FC9D4222-514F-4C57-8F1B-E6FDF692333E}" type="pres">
      <dgm:prSet presAssocID="{53CA6BA7-AC0C-41B5-BF5F-891BA1F46C77}" presName="root" presStyleCnt="0">
        <dgm:presLayoutVars>
          <dgm:dir/>
          <dgm:resizeHandles val="exact"/>
        </dgm:presLayoutVars>
      </dgm:prSet>
      <dgm:spPr/>
    </dgm:pt>
    <dgm:pt modelId="{3A22AD88-B53F-430F-B802-D8F4FEABEFA3}" type="pres">
      <dgm:prSet presAssocID="{2293A006-8F5B-4B05-982B-AD99F27CC382}" presName="compNode" presStyleCnt="0"/>
      <dgm:spPr/>
    </dgm:pt>
    <dgm:pt modelId="{0A24AC90-4F48-4AAE-9543-80B36FB40E7B}" type="pres">
      <dgm:prSet presAssocID="{2293A006-8F5B-4B05-982B-AD99F27CC382}" presName="bgRect" presStyleLbl="bgShp" presStyleIdx="0" presStyleCnt="3"/>
      <dgm:spPr/>
    </dgm:pt>
    <dgm:pt modelId="{E1A8A18C-61C5-4330-AF4F-EFCF66E98D56}" type="pres">
      <dgm:prSet presAssocID="{2293A006-8F5B-4B05-982B-AD99F27CC3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óbora"/>
        </a:ext>
      </dgm:extLst>
    </dgm:pt>
    <dgm:pt modelId="{FB16A8DF-D446-42F0-8C09-B2AB07AA8C95}" type="pres">
      <dgm:prSet presAssocID="{2293A006-8F5B-4B05-982B-AD99F27CC382}" presName="spaceRect" presStyleCnt="0"/>
      <dgm:spPr/>
    </dgm:pt>
    <dgm:pt modelId="{5A74FADF-8ED5-46C7-A714-B4D809746F60}" type="pres">
      <dgm:prSet presAssocID="{2293A006-8F5B-4B05-982B-AD99F27CC382}" presName="parTx" presStyleLbl="revTx" presStyleIdx="0" presStyleCnt="3">
        <dgm:presLayoutVars>
          <dgm:chMax val="0"/>
          <dgm:chPref val="0"/>
        </dgm:presLayoutVars>
      </dgm:prSet>
      <dgm:spPr/>
    </dgm:pt>
    <dgm:pt modelId="{AE5BB020-C2B6-4F6D-9E1F-81F10AE3FDE2}" type="pres">
      <dgm:prSet presAssocID="{C29DEEA2-AA5B-406E-BDB3-AE13839E7ED4}" presName="sibTrans" presStyleCnt="0"/>
      <dgm:spPr/>
    </dgm:pt>
    <dgm:pt modelId="{691427DB-40F5-43DA-BD0C-99A146A881E8}" type="pres">
      <dgm:prSet presAssocID="{7D3D8099-5F2B-442D-9001-F81A8C5F516B}" presName="compNode" presStyleCnt="0"/>
      <dgm:spPr/>
    </dgm:pt>
    <dgm:pt modelId="{7242EAF9-82CD-4C6D-B49A-ACD289039AF0}" type="pres">
      <dgm:prSet presAssocID="{7D3D8099-5F2B-442D-9001-F81A8C5F516B}" presName="bgRect" presStyleLbl="bgShp" presStyleIdx="1" presStyleCnt="3"/>
      <dgm:spPr/>
    </dgm:pt>
    <dgm:pt modelId="{C5C1DAB2-3EEE-47C5-9F6E-53F422469887}" type="pres">
      <dgm:prSet presAssocID="{7D3D8099-5F2B-442D-9001-F81A8C5F51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0CB804A8-B3ED-4A3B-9611-FDE9820558EA}" type="pres">
      <dgm:prSet presAssocID="{7D3D8099-5F2B-442D-9001-F81A8C5F516B}" presName="spaceRect" presStyleCnt="0"/>
      <dgm:spPr/>
    </dgm:pt>
    <dgm:pt modelId="{242BE830-A561-4E7E-891C-A1F4A5F62406}" type="pres">
      <dgm:prSet presAssocID="{7D3D8099-5F2B-442D-9001-F81A8C5F516B}" presName="parTx" presStyleLbl="revTx" presStyleIdx="1" presStyleCnt="3">
        <dgm:presLayoutVars>
          <dgm:chMax val="0"/>
          <dgm:chPref val="0"/>
        </dgm:presLayoutVars>
      </dgm:prSet>
      <dgm:spPr/>
    </dgm:pt>
    <dgm:pt modelId="{65BAF840-7FE4-4241-BFBE-91BB37E3B6ED}" type="pres">
      <dgm:prSet presAssocID="{CC38CDD2-ED85-462F-8070-8780734F769E}" presName="sibTrans" presStyleCnt="0"/>
      <dgm:spPr/>
    </dgm:pt>
    <dgm:pt modelId="{DD6E0392-7597-4FC2-8BDA-9AD0645D5550}" type="pres">
      <dgm:prSet presAssocID="{1D7673BE-2B6B-42C5-AF51-B600A6FB8023}" presName="compNode" presStyleCnt="0"/>
      <dgm:spPr/>
    </dgm:pt>
    <dgm:pt modelId="{3B9DFF7F-05F4-415B-91FD-614E44B4892A}" type="pres">
      <dgm:prSet presAssocID="{1D7673BE-2B6B-42C5-AF51-B600A6FB8023}" presName="bgRect" presStyleLbl="bgShp" presStyleIdx="2" presStyleCnt="3"/>
      <dgm:spPr/>
    </dgm:pt>
    <dgm:pt modelId="{F38A3F48-BCC1-4E89-8A25-13789DDD26AC}" type="pres">
      <dgm:prSet presAssocID="{1D7673BE-2B6B-42C5-AF51-B600A6FB80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9C336CC4-80CA-4B55-9FD0-749B4127FD52}" type="pres">
      <dgm:prSet presAssocID="{1D7673BE-2B6B-42C5-AF51-B600A6FB8023}" presName="spaceRect" presStyleCnt="0"/>
      <dgm:spPr/>
    </dgm:pt>
    <dgm:pt modelId="{73BB8805-5FB4-477B-B199-ACB60776EA66}" type="pres">
      <dgm:prSet presAssocID="{1D7673BE-2B6B-42C5-AF51-B600A6FB80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E74F42-FB21-4E6C-BE59-F4999A24C99F}" srcId="{53CA6BA7-AC0C-41B5-BF5F-891BA1F46C77}" destId="{2293A006-8F5B-4B05-982B-AD99F27CC382}" srcOrd="0" destOrd="0" parTransId="{B1670CAF-DB13-4F2E-9216-6E22D4494F44}" sibTransId="{C29DEEA2-AA5B-406E-BDB3-AE13839E7ED4}"/>
    <dgm:cxn modelId="{6048FD4A-DAC4-426F-986F-986A67B8EF20}" type="presOf" srcId="{53CA6BA7-AC0C-41B5-BF5F-891BA1F46C77}" destId="{FC9D4222-514F-4C57-8F1B-E6FDF692333E}" srcOrd="0" destOrd="0" presId="urn:microsoft.com/office/officeart/2018/2/layout/IconVerticalSolidList"/>
    <dgm:cxn modelId="{455CA281-2D28-49E9-85D8-EED40DA0F751}" srcId="{53CA6BA7-AC0C-41B5-BF5F-891BA1F46C77}" destId="{1D7673BE-2B6B-42C5-AF51-B600A6FB8023}" srcOrd="2" destOrd="0" parTransId="{B73E3076-7C42-4019-9E04-54E740E907B9}" sibTransId="{C24F51CA-1CF3-4620-8968-0055D11B04ED}"/>
    <dgm:cxn modelId="{D1D2529A-DAA9-456D-8158-630CE949709C}" type="presOf" srcId="{7D3D8099-5F2B-442D-9001-F81A8C5F516B}" destId="{242BE830-A561-4E7E-891C-A1F4A5F62406}" srcOrd="0" destOrd="0" presId="urn:microsoft.com/office/officeart/2018/2/layout/IconVerticalSolidList"/>
    <dgm:cxn modelId="{47F8E5A4-0F74-4EB2-BC7F-94396599DABC}" type="presOf" srcId="{2293A006-8F5B-4B05-982B-AD99F27CC382}" destId="{5A74FADF-8ED5-46C7-A714-B4D809746F60}" srcOrd="0" destOrd="0" presId="urn:microsoft.com/office/officeart/2018/2/layout/IconVerticalSolidList"/>
    <dgm:cxn modelId="{02D24BD8-BB67-4DF1-A3C1-54009811A87A}" type="presOf" srcId="{1D7673BE-2B6B-42C5-AF51-B600A6FB8023}" destId="{73BB8805-5FB4-477B-B199-ACB60776EA66}" srcOrd="0" destOrd="0" presId="urn:microsoft.com/office/officeart/2018/2/layout/IconVerticalSolidList"/>
    <dgm:cxn modelId="{C7663BE4-33F0-4D22-8CD0-E277114F34E0}" srcId="{53CA6BA7-AC0C-41B5-BF5F-891BA1F46C77}" destId="{7D3D8099-5F2B-442D-9001-F81A8C5F516B}" srcOrd="1" destOrd="0" parTransId="{68A7ABD9-2F44-4EA0-8EA3-C135D9DB6A30}" sibTransId="{CC38CDD2-ED85-462F-8070-8780734F769E}"/>
    <dgm:cxn modelId="{619BD571-4A91-486B-AD8D-311069808B3B}" type="presParOf" srcId="{FC9D4222-514F-4C57-8F1B-E6FDF692333E}" destId="{3A22AD88-B53F-430F-B802-D8F4FEABEFA3}" srcOrd="0" destOrd="0" presId="urn:microsoft.com/office/officeart/2018/2/layout/IconVerticalSolidList"/>
    <dgm:cxn modelId="{C8DBD855-4339-4933-99D6-28A200FF76E6}" type="presParOf" srcId="{3A22AD88-B53F-430F-B802-D8F4FEABEFA3}" destId="{0A24AC90-4F48-4AAE-9543-80B36FB40E7B}" srcOrd="0" destOrd="0" presId="urn:microsoft.com/office/officeart/2018/2/layout/IconVerticalSolidList"/>
    <dgm:cxn modelId="{C8B3C85F-0061-405D-8E82-91698AA513C3}" type="presParOf" srcId="{3A22AD88-B53F-430F-B802-D8F4FEABEFA3}" destId="{E1A8A18C-61C5-4330-AF4F-EFCF66E98D56}" srcOrd="1" destOrd="0" presId="urn:microsoft.com/office/officeart/2018/2/layout/IconVerticalSolidList"/>
    <dgm:cxn modelId="{311BDEB4-2489-41F4-94E6-F4ED5D94D61B}" type="presParOf" srcId="{3A22AD88-B53F-430F-B802-D8F4FEABEFA3}" destId="{FB16A8DF-D446-42F0-8C09-B2AB07AA8C95}" srcOrd="2" destOrd="0" presId="urn:microsoft.com/office/officeart/2018/2/layout/IconVerticalSolidList"/>
    <dgm:cxn modelId="{961AA151-7635-469B-9839-A8AB77576879}" type="presParOf" srcId="{3A22AD88-B53F-430F-B802-D8F4FEABEFA3}" destId="{5A74FADF-8ED5-46C7-A714-B4D809746F60}" srcOrd="3" destOrd="0" presId="urn:microsoft.com/office/officeart/2018/2/layout/IconVerticalSolidList"/>
    <dgm:cxn modelId="{5EA2B3BD-3FA6-4197-8466-C2CBB1FFA882}" type="presParOf" srcId="{FC9D4222-514F-4C57-8F1B-E6FDF692333E}" destId="{AE5BB020-C2B6-4F6D-9E1F-81F10AE3FDE2}" srcOrd="1" destOrd="0" presId="urn:microsoft.com/office/officeart/2018/2/layout/IconVerticalSolidList"/>
    <dgm:cxn modelId="{1D19DD34-906E-4929-B103-5E0E4334B7AA}" type="presParOf" srcId="{FC9D4222-514F-4C57-8F1B-E6FDF692333E}" destId="{691427DB-40F5-43DA-BD0C-99A146A881E8}" srcOrd="2" destOrd="0" presId="urn:microsoft.com/office/officeart/2018/2/layout/IconVerticalSolidList"/>
    <dgm:cxn modelId="{9829FF18-3E4B-4424-AA06-EA3553055219}" type="presParOf" srcId="{691427DB-40F5-43DA-BD0C-99A146A881E8}" destId="{7242EAF9-82CD-4C6D-B49A-ACD289039AF0}" srcOrd="0" destOrd="0" presId="urn:microsoft.com/office/officeart/2018/2/layout/IconVerticalSolidList"/>
    <dgm:cxn modelId="{ACB89A0D-745D-4482-A407-376BC891BA39}" type="presParOf" srcId="{691427DB-40F5-43DA-BD0C-99A146A881E8}" destId="{C5C1DAB2-3EEE-47C5-9F6E-53F422469887}" srcOrd="1" destOrd="0" presId="urn:microsoft.com/office/officeart/2018/2/layout/IconVerticalSolidList"/>
    <dgm:cxn modelId="{AED8DC4B-8CD0-49CF-90A3-7A1B1E498969}" type="presParOf" srcId="{691427DB-40F5-43DA-BD0C-99A146A881E8}" destId="{0CB804A8-B3ED-4A3B-9611-FDE9820558EA}" srcOrd="2" destOrd="0" presId="urn:microsoft.com/office/officeart/2018/2/layout/IconVerticalSolidList"/>
    <dgm:cxn modelId="{D90A27FB-8A76-4D1C-90F8-7460229051E6}" type="presParOf" srcId="{691427DB-40F5-43DA-BD0C-99A146A881E8}" destId="{242BE830-A561-4E7E-891C-A1F4A5F62406}" srcOrd="3" destOrd="0" presId="urn:microsoft.com/office/officeart/2018/2/layout/IconVerticalSolidList"/>
    <dgm:cxn modelId="{AAE2599D-7FD5-4DD5-94A6-25B330978343}" type="presParOf" srcId="{FC9D4222-514F-4C57-8F1B-E6FDF692333E}" destId="{65BAF840-7FE4-4241-BFBE-91BB37E3B6ED}" srcOrd="3" destOrd="0" presId="urn:microsoft.com/office/officeart/2018/2/layout/IconVerticalSolidList"/>
    <dgm:cxn modelId="{815AD891-3F33-4F38-87DC-CAE8C84B92D4}" type="presParOf" srcId="{FC9D4222-514F-4C57-8F1B-E6FDF692333E}" destId="{DD6E0392-7597-4FC2-8BDA-9AD0645D5550}" srcOrd="4" destOrd="0" presId="urn:microsoft.com/office/officeart/2018/2/layout/IconVerticalSolidList"/>
    <dgm:cxn modelId="{AD39B7C1-5B77-4023-9FB8-E887AB441C47}" type="presParOf" srcId="{DD6E0392-7597-4FC2-8BDA-9AD0645D5550}" destId="{3B9DFF7F-05F4-415B-91FD-614E44B4892A}" srcOrd="0" destOrd="0" presId="urn:microsoft.com/office/officeart/2018/2/layout/IconVerticalSolidList"/>
    <dgm:cxn modelId="{293CAA59-6757-4459-929B-7946114BACC7}" type="presParOf" srcId="{DD6E0392-7597-4FC2-8BDA-9AD0645D5550}" destId="{F38A3F48-BCC1-4E89-8A25-13789DDD26AC}" srcOrd="1" destOrd="0" presId="urn:microsoft.com/office/officeart/2018/2/layout/IconVerticalSolidList"/>
    <dgm:cxn modelId="{84CF87E2-9389-4E80-B7E3-A8103CC8048E}" type="presParOf" srcId="{DD6E0392-7597-4FC2-8BDA-9AD0645D5550}" destId="{9C336CC4-80CA-4B55-9FD0-749B4127FD52}" srcOrd="2" destOrd="0" presId="urn:microsoft.com/office/officeart/2018/2/layout/IconVerticalSolidList"/>
    <dgm:cxn modelId="{41A0FFA5-CB83-4278-8483-8BC1979B2B08}" type="presParOf" srcId="{DD6E0392-7597-4FC2-8BDA-9AD0645D5550}" destId="{73BB8805-5FB4-477B-B199-ACB60776EA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971E3-CEFD-45F6-BB60-ADA03DE38678}">
      <dsp:nvSpPr>
        <dsp:cNvPr id="0" name=""/>
        <dsp:cNvSpPr/>
      </dsp:nvSpPr>
      <dsp:spPr>
        <a:xfrm>
          <a:off x="557824" y="516016"/>
          <a:ext cx="843194" cy="843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C77E4-51EC-4584-918C-70BD747171A6}">
      <dsp:nvSpPr>
        <dsp:cNvPr id="0" name=""/>
        <dsp:cNvSpPr/>
      </dsp:nvSpPr>
      <dsp:spPr>
        <a:xfrm>
          <a:off x="42539" y="1674679"/>
          <a:ext cx="18737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baseline="0"/>
            <a:t>🔥 </a:t>
          </a:r>
          <a:r>
            <a:rPr lang="pt-BR" sz="1400" b="1" i="0" kern="1200" baseline="0"/>
            <a:t>Causa do incêndio</a:t>
          </a:r>
          <a:r>
            <a:rPr lang="pt-BR" sz="1400" b="0" i="0" kern="1200" baseline="0"/>
            <a:t> (humana, natural ou desconhecida)</a:t>
          </a:r>
          <a:endParaRPr lang="en-US" sz="1400" kern="1200"/>
        </a:p>
      </dsp:txBody>
      <dsp:txXfrm>
        <a:off x="42539" y="1674679"/>
        <a:ext cx="1873766" cy="720000"/>
      </dsp:txXfrm>
    </dsp:sp>
    <dsp:sp modelId="{EB2DF584-80D5-49C8-A4BE-9B5A83E78759}">
      <dsp:nvSpPr>
        <dsp:cNvPr id="0" name=""/>
        <dsp:cNvSpPr/>
      </dsp:nvSpPr>
      <dsp:spPr>
        <a:xfrm>
          <a:off x="2759500" y="516016"/>
          <a:ext cx="843194" cy="843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EF46D-7B9C-4CD5-9FEB-EB4ECE23DD8E}">
      <dsp:nvSpPr>
        <dsp:cNvPr id="0" name=""/>
        <dsp:cNvSpPr/>
      </dsp:nvSpPr>
      <dsp:spPr>
        <a:xfrm>
          <a:off x="2244214" y="1674679"/>
          <a:ext cx="18737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baseline="0"/>
            <a:t>📍 </a:t>
          </a:r>
          <a:r>
            <a:rPr lang="pt-BR" sz="1400" b="1" i="0" kern="1200" baseline="0"/>
            <a:t>Estado onde ocorreu</a:t>
          </a:r>
          <a:endParaRPr lang="en-US" sz="1400" kern="1200"/>
        </a:p>
      </dsp:txBody>
      <dsp:txXfrm>
        <a:off x="2244214" y="1674679"/>
        <a:ext cx="1873766" cy="720000"/>
      </dsp:txXfrm>
    </dsp:sp>
    <dsp:sp modelId="{F82E575D-C528-4DB1-8ADE-6B619AAAE694}">
      <dsp:nvSpPr>
        <dsp:cNvPr id="0" name=""/>
        <dsp:cNvSpPr/>
      </dsp:nvSpPr>
      <dsp:spPr>
        <a:xfrm>
          <a:off x="557824" y="2863120"/>
          <a:ext cx="843194" cy="843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3896E-D58A-42D9-AF59-1D61313AD24C}">
      <dsp:nvSpPr>
        <dsp:cNvPr id="0" name=""/>
        <dsp:cNvSpPr/>
      </dsp:nvSpPr>
      <dsp:spPr>
        <a:xfrm>
          <a:off x="42539" y="4021783"/>
          <a:ext cx="18737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baseline="0"/>
            <a:t>📅 </a:t>
          </a:r>
          <a:r>
            <a:rPr lang="pt-BR" sz="1400" b="1" i="0" kern="1200" baseline="0"/>
            <a:t>Data e mês</a:t>
          </a:r>
          <a:r>
            <a:rPr lang="pt-BR" sz="1400" b="0" i="0" kern="1200" baseline="0"/>
            <a:t> (análise de sazonalidade)</a:t>
          </a:r>
          <a:endParaRPr lang="en-US" sz="1400" kern="1200"/>
        </a:p>
      </dsp:txBody>
      <dsp:txXfrm>
        <a:off x="42539" y="4021783"/>
        <a:ext cx="1873766" cy="720000"/>
      </dsp:txXfrm>
    </dsp:sp>
    <dsp:sp modelId="{504E60EA-62DB-4342-8E49-39CE346E6AFC}">
      <dsp:nvSpPr>
        <dsp:cNvPr id="0" name=""/>
        <dsp:cNvSpPr/>
      </dsp:nvSpPr>
      <dsp:spPr>
        <a:xfrm>
          <a:off x="2759500" y="2863120"/>
          <a:ext cx="843194" cy="843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B5D6E-7124-47B6-AFC3-CED78419A9CF}">
      <dsp:nvSpPr>
        <dsp:cNvPr id="0" name=""/>
        <dsp:cNvSpPr/>
      </dsp:nvSpPr>
      <dsp:spPr>
        <a:xfrm>
          <a:off x="2244214" y="4021783"/>
          <a:ext cx="18737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baseline="0"/>
            <a:t>🌲 </a:t>
          </a:r>
          <a:r>
            <a:rPr lang="pt-BR" sz="1400" b="1" i="0" kern="1200" baseline="0"/>
            <a:t>Tamanho do incêndio (em acres)</a:t>
          </a:r>
          <a:endParaRPr lang="en-US" sz="1400" kern="1200"/>
        </a:p>
      </dsp:txBody>
      <dsp:txXfrm>
        <a:off x="2244214" y="4021783"/>
        <a:ext cx="187376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4AC90-4F48-4AAE-9543-80B36FB40E7B}">
      <dsp:nvSpPr>
        <dsp:cNvPr id="0" name=""/>
        <dsp:cNvSpPr/>
      </dsp:nvSpPr>
      <dsp:spPr>
        <a:xfrm>
          <a:off x="0" y="641"/>
          <a:ext cx="4160520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8A18C-61C5-4330-AF4F-EFCF66E98D56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4FADF-8ED5-46C7-A714-B4D809746F60}">
      <dsp:nvSpPr>
        <dsp:cNvPr id="0" name=""/>
        <dsp:cNvSpPr/>
      </dsp:nvSpPr>
      <dsp:spPr>
        <a:xfrm>
          <a:off x="1734650" y="641"/>
          <a:ext cx="242586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/>
            <a:t>A maioria dos incêndios ocorre no </a:t>
          </a:r>
          <a:r>
            <a:rPr lang="pt-BR" sz="1600" b="1" i="0" kern="1200" baseline="0"/>
            <a:t>verão e início do outono</a:t>
          </a:r>
          <a:r>
            <a:rPr lang="pt-BR" sz="1600" b="0" i="0" kern="1200" baseline="0"/>
            <a:t>.</a:t>
          </a:r>
          <a:endParaRPr lang="en-US" sz="1600" kern="1200"/>
        </a:p>
      </dsp:txBody>
      <dsp:txXfrm>
        <a:off x="1734650" y="641"/>
        <a:ext cx="2425869" cy="1501861"/>
      </dsp:txXfrm>
    </dsp:sp>
    <dsp:sp modelId="{7242EAF9-82CD-4C6D-B49A-ACD289039AF0}">
      <dsp:nvSpPr>
        <dsp:cNvPr id="0" name=""/>
        <dsp:cNvSpPr/>
      </dsp:nvSpPr>
      <dsp:spPr>
        <a:xfrm>
          <a:off x="0" y="1877969"/>
          <a:ext cx="4160520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1DAB2-3EEE-47C5-9F6E-53F422469887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BE830-A561-4E7E-891C-A1F4A5F62406}">
      <dsp:nvSpPr>
        <dsp:cNvPr id="0" name=""/>
        <dsp:cNvSpPr/>
      </dsp:nvSpPr>
      <dsp:spPr>
        <a:xfrm>
          <a:off x="1734650" y="1877969"/>
          <a:ext cx="242586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baseline="0"/>
            <a:t>Período crítico:</a:t>
          </a:r>
          <a:r>
            <a:rPr lang="pt-BR" sz="1600" b="0" i="0" kern="1200" baseline="0"/>
            <a:t> meses de </a:t>
          </a:r>
          <a:r>
            <a:rPr lang="pt-BR" sz="1600" b="1" i="0" kern="1200" baseline="0"/>
            <a:t>junho a setembro</a:t>
          </a:r>
          <a:r>
            <a:rPr lang="pt-BR" sz="1600" b="0" i="0" kern="1200" baseline="0"/>
            <a:t>.</a:t>
          </a:r>
          <a:endParaRPr lang="en-US" sz="1600" kern="1200"/>
        </a:p>
      </dsp:txBody>
      <dsp:txXfrm>
        <a:off x="1734650" y="1877969"/>
        <a:ext cx="2425869" cy="1501861"/>
      </dsp:txXfrm>
    </dsp:sp>
    <dsp:sp modelId="{3B9DFF7F-05F4-415B-91FD-614E44B4892A}">
      <dsp:nvSpPr>
        <dsp:cNvPr id="0" name=""/>
        <dsp:cNvSpPr/>
      </dsp:nvSpPr>
      <dsp:spPr>
        <a:xfrm>
          <a:off x="0" y="3755296"/>
          <a:ext cx="4160520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A3F48-BCC1-4E89-8A25-13789DDD26AC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B8805-5FB4-477B-B199-ACB60776EA66}">
      <dsp:nvSpPr>
        <dsp:cNvPr id="0" name=""/>
        <dsp:cNvSpPr/>
      </dsp:nvSpPr>
      <dsp:spPr>
        <a:xfrm>
          <a:off x="1734650" y="3755296"/>
          <a:ext cx="242586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/>
            <a:t>Sazonalidade associada a clima seco, altas temperaturas e ventos fortes.</a:t>
          </a:r>
          <a:endParaRPr lang="en-US" sz="1600" kern="1200"/>
        </a:p>
      </dsp:txBody>
      <dsp:txXfrm>
        <a:off x="1734650" y="3755296"/>
        <a:ext cx="2425869" cy="1501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0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3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1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 descr="Gráficos e Números">
            <a:extLst>
              <a:ext uri="{FF2B5EF4-FFF2-40B4-BE49-F238E27FC236}">
                <a16:creationId xmlns:a16="http://schemas.microsoft.com/office/drawing/2014/main" id="{98A79A08-98DB-DFC9-A0B6-923030EA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05071-5B56-EF0C-1307-678B5D897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23744"/>
            <a:ext cx="5604637" cy="3612122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pt-BR" sz="4000" dirty="0">
                <a:solidFill>
                  <a:srgbClr val="FFFFFF"/>
                </a:solidFill>
              </a:rPr>
              <a:t>Análise de Incêndios Florestais nos EUA: Padrões, Causas e Recomendações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29005C-5DD2-1795-47FB-3EF7D58FB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945687"/>
            <a:ext cx="5604638" cy="1074391"/>
          </a:xfrm>
        </p:spPr>
        <p:txBody>
          <a:bodyPr anchor="t">
            <a:normAutofit/>
          </a:bodyPr>
          <a:lstStyle/>
          <a:p>
            <a:pPr algn="r"/>
            <a:r>
              <a:rPr lang="pt-BR" dirty="0">
                <a:solidFill>
                  <a:srgbClr val="FFFFFF"/>
                </a:solidFill>
              </a:rPr>
              <a:t>Utilizando dados para prevenção e combate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1" name="Rectangle 717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A2561C-60BD-A7EB-2FB3-FDF38509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Soluções com Dados e Drones</a:t>
            </a:r>
          </a:p>
        </p:txBody>
      </p:sp>
      <p:sp>
        <p:nvSpPr>
          <p:cNvPr id="7182" name="Rectangle 717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171" name="Picture 3" descr="Novo foco de incêndio em Los Angeles se espalha rapidamente perto de  endereço das Kardashians, John Travolta e outras celebridades | Mundo | G1">
            <a:extLst>
              <a:ext uri="{FF2B5EF4-FFF2-40B4-BE49-F238E27FC236}">
                <a16:creationId xmlns:a16="http://schemas.microsoft.com/office/drawing/2014/main" id="{0FA2F81C-9CA6-417A-6211-90AABB65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7" y="2429691"/>
            <a:ext cx="5867135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7E6AECA-54CF-52B9-D65B-BC9A266EF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07224" y="1088136"/>
            <a:ext cx="4160520" cy="5257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🛰️ </a:t>
            </a:r>
            <a:r>
              <a:rPr kumimoji="0" lang="pt-BR" altLang="pt-BR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Uso de drones para:</a:t>
            </a:r>
            <a:endParaRPr kumimoji="0" lang="pt-BR" altLang="pt-BR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🔍 Monitorar regiões de alto risco em tempo real.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🚁 Detectar focos de incêndio rapidamente.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📡 Mapear áreas com vegetação densa e seca.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🤖 </a:t>
            </a:r>
            <a:r>
              <a:rPr kumimoji="0" lang="pt-BR" altLang="pt-BR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Análise preditiva:</a:t>
            </a:r>
            <a:endParaRPr kumimoji="0" lang="pt-BR" altLang="pt-BR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Modelos de machine learning com base em histórico de dados para prever onde há maior risco.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🌐 </a:t>
            </a:r>
            <a:r>
              <a:rPr kumimoji="0" lang="pt-BR" altLang="pt-BR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Integração com sistemas de fiscalização:</a:t>
            </a:r>
            <a:endParaRPr kumimoji="0" lang="pt-BR" altLang="pt-BR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Alertas automáticos para órgãos ambientais e brigadas.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Identificação de ações humanas ilegais (desmatamento, queimadas proibidas).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BR" altLang="pt-BR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5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F1CE02-A4A5-1A6D-4D51-A29860CE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pt-BR"/>
              <a:t>Recomendações Práticas</a:t>
            </a:r>
            <a:endParaRPr lang="pt-BR" dirty="0"/>
          </a:p>
        </p:txBody>
      </p:sp>
      <p:pic>
        <p:nvPicPr>
          <p:cNvPr id="5" name="Picture 3" descr="Fogo chega perto do letreiro de Hollywood, provoca evacuação de pontos  turísticos e deixa Los Angeles em pânico | Jovem Pan">
            <a:extLst>
              <a:ext uri="{FF2B5EF4-FFF2-40B4-BE49-F238E27FC236}">
                <a16:creationId xmlns:a16="http://schemas.microsoft.com/office/drawing/2014/main" id="{8628C65C-7254-4264-6F51-BDBCD2C6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r="20371" b="-1"/>
          <a:stretch>
            <a:fillRect/>
          </a:stretch>
        </p:blipFill>
        <p:spPr bwMode="auto">
          <a:xfrm>
            <a:off x="517868" y="508090"/>
            <a:ext cx="5705856" cy="584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585240-7C19-7A36-266D-800C3BC70A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95160" y="2578608"/>
            <a:ext cx="4672584" cy="376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🚫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Reforçar fiscalização em meses críticos (junho a setembro).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🎯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Focar em estados com maiores ocorrências (CA, TX, GA).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🔥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Campanhas de conscientização sobre prevenção de incêndios causados por humanos.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🛰️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Investimento em drones e sensores para monitoramento em tempo real.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📊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Uso de dados históricos e IA para prever riscos e otimizar recursos.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🚒 </a:t>
            </a:r>
            <a:r>
              <a:rPr kumimoji="0" lang="pt-BR" altLang="pt-BR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Fortalecer brigadas de incêndio em regiões de alto risco.</a:t>
            </a:r>
            <a:endParaRPr kumimoji="0" lang="pt-BR" altLang="pt-BR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8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bi-Wan vs Vader by MizuriAU on DeviantArt">
            <a:extLst>
              <a:ext uri="{FF2B5EF4-FFF2-40B4-BE49-F238E27FC236}">
                <a16:creationId xmlns:a16="http://schemas.microsoft.com/office/drawing/2014/main" id="{8900372A-FE12-3B1E-F4C6-663D152C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5BCB3A-5A44-5977-2F7B-F4EF6588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4A8AB4-40F7-45A4-2CE6-1A87634C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Integrantes: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João Victor Soave – RM557595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Maria Alice Freitas Araújo - RM557516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Murilo Cordeiro Ferreira - RM556727</a:t>
            </a:r>
          </a:p>
        </p:txBody>
      </p:sp>
    </p:spTree>
    <p:extLst>
      <p:ext uri="{BB962C8B-B14F-4D97-AF65-F5344CB8AC3E}">
        <p14:creationId xmlns:p14="http://schemas.microsoft.com/office/powerpoint/2010/main" val="34264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06083-D545-EC4C-01BF-8B9FF86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pt-BR" dirty="0"/>
              <a:t>Objetivo e Contexto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cêndio florestal se espalha por Los Angeles, deixa 5 mortos e mil  estruturas destruídas; situação é sem precedentes e deve piorar | Mundo | G1">
            <a:extLst>
              <a:ext uri="{FF2B5EF4-FFF2-40B4-BE49-F238E27FC236}">
                <a16:creationId xmlns:a16="http://schemas.microsoft.com/office/drawing/2014/main" id="{6C2AE14C-8029-D788-CA07-861B081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 r="1" b="1"/>
          <a:stretch>
            <a:fillRect/>
          </a:stretch>
        </p:blipFill>
        <p:spPr bwMode="auto">
          <a:xfrm>
            <a:off x="517866" y="2429691"/>
            <a:ext cx="6281929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6B1A20B-78BC-FA2C-2B67-49FC7EFB83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98080" y="1033272"/>
            <a:ext cx="4169664" cy="53126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🎯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Analisar dados históricos de incêndios florestais nos EUA para entender padrões, causas e propor soluções para prevenção.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🌎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Contexto: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Incêndios florestais são eventos que causam grandes danos ambientais, econômicos e sociais. Boa parte deles é causada por ação humana e pode ser evitada.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💾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Base de Dados: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Dataset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incêndios florestais com informações como: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Causa do incêndio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Tamanho (acres)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Localização (estado)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de ocorrência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1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044C11-9FE1-EDCF-558B-A65C6A9E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pt-BR"/>
              <a:t>O que analisamos?</a:t>
            </a:r>
            <a:endParaRPr lang="pt-BR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FB85CC-E7FE-33CE-C021-759CD944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168521"/>
            <a:ext cx="6281928" cy="4177483"/>
          </a:xfrm>
          <a:prstGeom prst="rect">
            <a:avLst/>
          </a:prstGeom>
        </p:spPr>
      </p:pic>
      <p:graphicFrame>
        <p:nvGraphicFramePr>
          <p:cNvPr id="22" name="Rectangle 2">
            <a:extLst>
              <a:ext uri="{FF2B5EF4-FFF2-40B4-BE49-F238E27FC236}">
                <a16:creationId xmlns:a16="http://schemas.microsoft.com/office/drawing/2014/main" id="{DD1637F1-BD9B-385F-A566-0F298223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07224" y="1088136"/>
          <a:ext cx="41605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57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01809AB9-61EC-E987-5665-58C95C5B75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20" b="6710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8FD0A8-47A4-074E-0BA1-482B5F55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578130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📊 </a:t>
            </a:r>
            <a:r>
              <a:rPr lang="en-US" sz="4700" dirty="0" err="1">
                <a:solidFill>
                  <a:srgbClr val="FFFFFF"/>
                </a:solidFill>
              </a:rPr>
              <a:t>Visualizações</a:t>
            </a:r>
            <a:r>
              <a:rPr lang="en-US" sz="4700" dirty="0">
                <a:solidFill>
                  <a:srgbClr val="FFFFFF"/>
                </a:solidFill>
              </a:rPr>
              <a:t> e </a:t>
            </a:r>
            <a:r>
              <a:rPr lang="en-US" sz="4700" dirty="0" err="1">
                <a:solidFill>
                  <a:srgbClr val="FFFFFF"/>
                </a:solidFill>
              </a:rPr>
              <a:t>Estatísticas</a:t>
            </a:r>
            <a:r>
              <a:rPr lang="en-US" sz="4700" dirty="0">
                <a:solidFill>
                  <a:srgbClr val="FFFFFF"/>
                </a:solidFill>
              </a:rPr>
              <a:t>-Chave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4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1C81B4-D8F6-B5A9-4946-A5428FA7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pt-BR"/>
              <a:t>Existe Sazonalidade?</a:t>
            </a:r>
            <a:endParaRPr lang="pt-BR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1CF301-928A-B553-30BF-E63BCD4F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202905"/>
            <a:ext cx="6281928" cy="3109553"/>
          </a:xfrm>
          <a:prstGeom prst="rect">
            <a:avLst/>
          </a:prstGeom>
        </p:spPr>
      </p:pic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9DFA0AB0-254D-EE6A-E482-804F8A2B3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693394"/>
              </p:ext>
            </p:extLst>
          </p:nvPr>
        </p:nvGraphicFramePr>
        <p:xfrm>
          <a:off x="7507224" y="1088136"/>
          <a:ext cx="41605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649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3C2AEE-998E-1B1F-2242-AC5B799F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400"/>
              <a:t>Causas dos Incêndios: Humanas ou Naturais?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372679-C085-1E15-0A65-0E95BC96C0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256" y="2762487"/>
            <a:ext cx="4672584" cy="27934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🔴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Maioria dos incêndios é causada por humanos.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Exemplos: queimadas agrícolas, fogueiras mal apagadas, linhas de energia, acidentes e até incêndios criminosos.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🌩️ Incêndios naturais (como raios) são menos frequentes, mas costumam ser mais extensos.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35EB2A-1BE6-03D3-F759-9EEE22AA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52" r="8345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12FDB-FDFD-BADF-766A-D6AE5434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000" i="1" dirty="0"/>
              <a:t>Quais os Estados Mais Afetados?</a:t>
            </a:r>
            <a:endParaRPr lang="pt-BR" sz="40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89071F-B7DB-A3BA-A969-D5167460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5" r="-2" b="1877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84AA94E-5BAF-1AA9-F3BD-8E68CB6109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76488" y="3538728"/>
            <a:ext cx="3200400" cy="2816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🌟 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Califórnia (CA):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Maior área queimada, com incêndios de grandes proporções.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🤠 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Texas (TX):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Maior quantidade de incêndios, em especial de causas humanas.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🍑 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Geórgia (GA):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Surpreende como o terceiro estado mais afetado, com alto volume de incêndios.</a:t>
            </a:r>
          </a:p>
        </p:txBody>
      </p:sp>
    </p:spTree>
    <p:extLst>
      <p:ext uri="{BB962C8B-B14F-4D97-AF65-F5344CB8AC3E}">
        <p14:creationId xmlns:p14="http://schemas.microsoft.com/office/powerpoint/2010/main" val="115612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EB765-DD76-7591-1C8A-87AE0D4B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i="1" dirty="0"/>
              <a:t>Existe Algo que Chama Atenção?</a:t>
            </a:r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F314BD-749A-02A3-4B7D-6E5FD1E1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429691"/>
            <a:ext cx="5535425" cy="391631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4AB4468-6ADF-9478-B2FF-389205518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07224" y="1088136"/>
            <a:ext cx="4160520" cy="2900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🔺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Outliers extremos: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incêndios que ultrapassam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600.000 acres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🚨 Forte influência de causas humanas no total de incêndios.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📈 Tendência de crescimento no número e na intensidade dos incêndios nos últimos anos, impulsionada por mudanças climáticas e crescimento urbano próximo a áreas florestais.</a:t>
            </a:r>
          </a:p>
        </p:txBody>
      </p:sp>
    </p:spTree>
    <p:extLst>
      <p:ext uri="{BB962C8B-B14F-4D97-AF65-F5344CB8AC3E}">
        <p14:creationId xmlns:p14="http://schemas.microsoft.com/office/powerpoint/2010/main" val="85732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902102-C403-BE87-3922-68633278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pt-BR" dirty="0"/>
              <a:t>O que Aprendemos?</a:t>
            </a:r>
          </a:p>
        </p:txBody>
      </p:sp>
      <p:sp>
        <p:nvSpPr>
          <p:cNvPr id="7187" name="Freeform: Shape 7186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3" name="Picture 5" descr="Fogo controlado pode ajudar a evitar grandes incê... | Super">
            <a:extLst>
              <a:ext uri="{FF2B5EF4-FFF2-40B4-BE49-F238E27FC236}">
                <a16:creationId xmlns:a16="http://schemas.microsoft.com/office/drawing/2014/main" id="{CD776803-77CB-E91A-D490-7998AE24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4" r="1" b="1873"/>
          <a:stretch>
            <a:fillRect/>
          </a:stretch>
        </p:blipFill>
        <p:spPr bwMode="auto">
          <a:xfrm>
            <a:off x="517868" y="2578026"/>
            <a:ext cx="5639091" cy="351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7BD821B-D605-44E5-3DEC-351737AEC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7104" y="2304288"/>
            <a:ext cx="5129784" cy="40507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🕑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Sazonalidade clara: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verão e início do outono são os períodos mais críticos.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👥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Causa predominante: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incêndios causados por humanos.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🌎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Estados mais afetados: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Califórnia, Texas e Geórgia.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🚩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Destaque para outliers: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incêndios gigantescos que impactam diretamente fauna, flora e economia.</a:t>
            </a:r>
          </a:p>
        </p:txBody>
      </p:sp>
    </p:spTree>
    <p:extLst>
      <p:ext uri="{BB962C8B-B14F-4D97-AF65-F5344CB8AC3E}">
        <p14:creationId xmlns:p14="http://schemas.microsoft.com/office/powerpoint/2010/main" val="327797320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574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Bierstadt</vt:lpstr>
      <vt:lpstr>GestaltVTI</vt:lpstr>
      <vt:lpstr>Análise de Incêndios Florestais nos EUA: Padrões, Causas e Recomendações</vt:lpstr>
      <vt:lpstr>Objetivo e Contexto</vt:lpstr>
      <vt:lpstr>O que analisamos?</vt:lpstr>
      <vt:lpstr>📊 Visualizações e Estatísticas-Chave</vt:lpstr>
      <vt:lpstr>Existe Sazonalidade?</vt:lpstr>
      <vt:lpstr>Causas dos Incêndios: Humanas ou Naturais?</vt:lpstr>
      <vt:lpstr>Quais os Estados Mais Afetados?</vt:lpstr>
      <vt:lpstr>Existe Algo que Chama Atenção?</vt:lpstr>
      <vt:lpstr>O que Aprendemos?</vt:lpstr>
      <vt:lpstr>Soluções com Dados e Drones</vt:lpstr>
      <vt:lpstr>Recomendações Práticas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Soave</dc:creator>
  <cp:lastModifiedBy>João Soave</cp:lastModifiedBy>
  <cp:revision>1</cp:revision>
  <dcterms:created xsi:type="dcterms:W3CDTF">2025-06-04T15:20:44Z</dcterms:created>
  <dcterms:modified xsi:type="dcterms:W3CDTF">2025-06-04T21:00:28Z</dcterms:modified>
</cp:coreProperties>
</file>